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1" r:id="rId4"/>
    <p:sldId id="259" r:id="rId5"/>
    <p:sldId id="260" r:id="rId6"/>
    <p:sldId id="265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63" r:id="rId15"/>
    <p:sldId id="272" r:id="rId16"/>
    <p:sldId id="27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20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84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11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10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59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8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33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55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18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4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09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96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7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45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49B1-2956-4C29-9CF1-6B70988EA2FB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EC0276-BC62-465A-87E8-577AD0F25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6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4726B-8BDB-4260-9774-CD9D07022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20" y="234892"/>
            <a:ext cx="8857166" cy="1599578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4400" b="1" u="sng" dirty="0">
                <a:solidFill>
                  <a:srgbClr val="0070C0"/>
                </a:solidFill>
                <a:latin typeface="+mn-lt"/>
              </a:rPr>
              <a:t>PRÉCONISATIONS FACE AU RISQUE « INONDATION </a:t>
            </a:r>
            <a:r>
              <a:rPr lang="fr-FR" sz="4400" b="1" u="sng" dirty="0">
                <a:latin typeface="+mn-lt"/>
              </a:rPr>
              <a:t>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259041-E437-4F7F-985B-85E662111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759" y="5570376"/>
            <a:ext cx="6912274" cy="1175657"/>
          </a:xfrm>
          <a:noFill/>
        </p:spPr>
        <p:txBody>
          <a:bodyPr>
            <a:normAutofit fontScale="62500" lnSpcReduction="20000"/>
          </a:bodyPr>
          <a:lstStyle/>
          <a:p>
            <a:endParaRPr lang="fr-FR" dirty="0">
              <a:latin typeface="Book Antiqua" panose="02040602050305030304" pitchFamily="18" charset="0"/>
            </a:endParaRPr>
          </a:p>
          <a:p>
            <a:endParaRPr lang="fr-FR" dirty="0">
              <a:latin typeface="Book Antiqua" panose="02040602050305030304" pitchFamily="18" charset="0"/>
            </a:endParaRPr>
          </a:p>
          <a:p>
            <a:endParaRPr lang="fr-FR" dirty="0">
              <a:latin typeface="Book Antiqua" panose="02040602050305030304" pitchFamily="18" charset="0"/>
            </a:endParaRPr>
          </a:p>
          <a:p>
            <a:r>
              <a:rPr lang="fr-FR" sz="3200" b="1" u="sng" dirty="0"/>
              <a:t>COMMUNE D’AZAY-SUR-CHER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F311F9-9A08-484F-84E2-86660C72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49" y="2092949"/>
            <a:ext cx="7017907" cy="39626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AF2A51-C3A1-472E-A641-6B1EB6FB38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4" y="365125"/>
            <a:ext cx="121920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03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919" y="160121"/>
            <a:ext cx="9432105" cy="954205"/>
          </a:xfrm>
        </p:spPr>
        <p:txBody>
          <a:bodyPr>
            <a:normAutofit/>
          </a:bodyPr>
          <a:lstStyle/>
          <a:p>
            <a:pPr algn="ctr"/>
            <a:r>
              <a:rPr lang="fr-FR" sz="4400" b="1" u="sng" dirty="0">
                <a:solidFill>
                  <a:srgbClr val="0070C0"/>
                </a:solidFill>
              </a:rPr>
              <a:t>SYNTHÈSE DES PARTICULIERS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4624"/>
            <a:ext cx="10515600" cy="4086569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056FB0B6-F187-44AB-B3F3-369751DE7181}"/>
              </a:ext>
            </a:extLst>
          </p:cNvPr>
          <p:cNvGrpSpPr/>
          <p:nvPr/>
        </p:nvGrpSpPr>
        <p:grpSpPr>
          <a:xfrm>
            <a:off x="3033518" y="1268792"/>
            <a:ext cx="7419665" cy="5319437"/>
            <a:chOff x="3033518" y="1497347"/>
            <a:chExt cx="7419665" cy="531943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0FBA403-A30D-485E-B053-69448102F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518" y="1497347"/>
              <a:ext cx="7419665" cy="326697"/>
            </a:xfrm>
            <a:prstGeom prst="rect">
              <a:avLst/>
            </a:prstGeom>
          </p:spPr>
        </p:pic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2CF5816-7767-4DE4-B44B-344D08505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518" y="1824044"/>
              <a:ext cx="7419665" cy="4992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13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1" y="385482"/>
            <a:ext cx="9617320" cy="1264024"/>
          </a:xfrm>
        </p:spPr>
        <p:txBody>
          <a:bodyPr>
            <a:noAutofit/>
          </a:bodyPr>
          <a:lstStyle/>
          <a:p>
            <a:pPr algn="ctr"/>
            <a:r>
              <a:rPr lang="fr-FR" sz="4400" b="1" u="sng" dirty="0">
                <a:solidFill>
                  <a:srgbClr val="0070C0"/>
                </a:solidFill>
              </a:rPr>
              <a:t>PRÉCONISATION FACE AU RISQUE « INONDATION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4624"/>
            <a:ext cx="10515600" cy="4086569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7092846-E150-4678-AC9F-EBE8A1AD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70" y="1763485"/>
            <a:ext cx="5922744" cy="49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1" y="146807"/>
            <a:ext cx="9617320" cy="1962150"/>
          </a:xfrm>
        </p:spPr>
        <p:txBody>
          <a:bodyPr>
            <a:normAutofit/>
          </a:bodyPr>
          <a:lstStyle/>
          <a:p>
            <a:pPr algn="ctr"/>
            <a:r>
              <a:rPr lang="fr-FR" sz="4400" b="1" u="sng" dirty="0">
                <a:solidFill>
                  <a:srgbClr val="0070C0"/>
                </a:solidFill>
              </a:rPr>
              <a:t>PRÉCONISATION FACE AU RISQUE « INONDATION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4624"/>
            <a:ext cx="10515600" cy="4086569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26B3CD0-1573-4E7F-BE15-A5341DD43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48" y="2480209"/>
            <a:ext cx="8651125" cy="39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5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1" y="352034"/>
            <a:ext cx="9617320" cy="1544181"/>
          </a:xfrm>
        </p:spPr>
        <p:txBody>
          <a:bodyPr>
            <a:normAutofit/>
          </a:bodyPr>
          <a:lstStyle/>
          <a:p>
            <a:pPr algn="ctr"/>
            <a:r>
              <a:rPr lang="fr-FR" sz="4400" b="1" u="sng" dirty="0">
                <a:solidFill>
                  <a:srgbClr val="0070C0"/>
                </a:solidFill>
              </a:rPr>
              <a:t>PRÉCONISATION FACE AU RISQUE « INONDATION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4624"/>
            <a:ext cx="10515600" cy="4086569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139878D-6465-40D6-9516-4EC2B6F5C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26" y="2108957"/>
            <a:ext cx="4837245" cy="2085245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58DA6AE-1011-48C0-A9B6-A125F0D43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63" y="2105199"/>
            <a:ext cx="4512051" cy="47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2492"/>
            <a:ext cx="10515600" cy="2818701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A9685C-C3C3-4885-BC57-23F4E9D04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49" y="180363"/>
            <a:ext cx="4589667" cy="64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2492"/>
            <a:ext cx="10515600" cy="2818701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507453-B8F4-4D11-B1EF-A13E34C07D30}"/>
              </a:ext>
            </a:extLst>
          </p:cNvPr>
          <p:cNvSpPr/>
          <p:nvPr/>
        </p:nvSpPr>
        <p:spPr>
          <a:xfrm>
            <a:off x="831850" y="3864045"/>
            <a:ext cx="9339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https://www.interieur.gouv.fr/sections/a_l_interieur/defense_et_securite_civiles/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623BA2-E0CC-4C83-AC81-D98F2BCD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26" y="1993830"/>
            <a:ext cx="2762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3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2492"/>
            <a:ext cx="10515600" cy="2818701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AEB3C4-6D68-4DA4-8E34-2C11CB81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166" y="1669742"/>
            <a:ext cx="4043668" cy="35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35" y="2262802"/>
            <a:ext cx="8772030" cy="2332395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70C0"/>
                </a:solidFill>
              </a:rPr>
              <a:t>MERCI A TOUS POUR VOTRE PRESENCE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2826"/>
            <a:ext cx="10515600" cy="2768367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05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ACCED-F9C0-424D-ACCA-BF8DB246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588" y="365125"/>
            <a:ext cx="8602211" cy="1325563"/>
          </a:xfrm>
        </p:spPr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0070C0"/>
                </a:solidFill>
                <a:latin typeface="+mn-lt"/>
              </a:rPr>
              <a:t>PREAMBULE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704186-C752-4E24-8C6C-3C3F6498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3"/>
            <a:ext cx="10515600" cy="5231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1828800" lvl="4" indent="0">
              <a:buNone/>
            </a:pPr>
            <a:r>
              <a:rPr lang="fr-FR" b="1" u="sng" dirty="0">
                <a:latin typeface="+mj-lt"/>
              </a:rPr>
              <a:t>LE CHER :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Prend sa source dans le Massif Central à Mérinchal à 715 m d’altitude (Département de la Creuse), son linéaire est d’environ 370 kms, sa confluence avec La Loire se trouve à Villandry 37 (bec du Cher)</a:t>
            </a:r>
          </a:p>
          <a:p>
            <a:pPr lvl="4"/>
            <a:endParaRPr lang="fr-FR" u="sng" dirty="0">
              <a:latin typeface="+mj-lt"/>
            </a:endParaRPr>
          </a:p>
          <a:p>
            <a:pPr marL="1828800" lvl="4" indent="0">
              <a:buNone/>
            </a:pPr>
            <a:r>
              <a:rPr lang="fr-FR" b="1" u="sng" dirty="0">
                <a:latin typeface="+mj-lt"/>
              </a:rPr>
              <a:t>CONTEXTE LOCAL :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La section du Cher pour laquelle nous devons avoir un œil plus aiguisé est celle qui se situe entre Saint Aignan et Savonnières car elle est constituée d’ouvrages patrimoniaux.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Sur cette section, 11 barrages à aiguilles sont gérés par le NEC…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Par ailleurs, lors d’une crue, nous pouvons être confrontés à plusieurs facteurs environnementaux selon la période « hiver » ou « printemps ».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Le niveau de la Loire et la concomitance de grandes marées dans l’estuaire ne favorisent pas son débit. </a:t>
            </a:r>
          </a:p>
          <a:p>
            <a:pPr marL="1828800" lvl="4" indent="0">
              <a:buNone/>
            </a:pPr>
            <a:r>
              <a:rPr lang="fr-FR" b="1" u="sng" dirty="0">
                <a:latin typeface="+mj-lt"/>
              </a:rPr>
              <a:t>HYDROLOGIE (Station de St Sauveur) :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Le débit moyen entre Octobre et Novembre est normalement de 60 m3/s. Cependant, le débit relevé en Octobre 2019 était de 14 m3/s … ! ?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	◦ Crue de Janvier 1982…………… Le débit était de 1.100 m3/s – Hauteur ?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	◦ Crue de Mars 1988 …………….. Le débit était de 1.000 m3/s – Hauteur : 3,73 m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	◦ Crue de Juin 2016 ………………. Le débit était de     860 m3/s – Hauteur : 4,98 m maxi</a:t>
            </a:r>
          </a:p>
          <a:p>
            <a:pPr marL="1828800" lvl="4" indent="0">
              <a:buNone/>
            </a:pPr>
            <a:r>
              <a:rPr lang="fr-FR" dirty="0">
                <a:latin typeface="+mj-lt"/>
              </a:rPr>
              <a:t>         </a:t>
            </a:r>
          </a:p>
          <a:p>
            <a:pPr lvl="4"/>
            <a:endParaRPr lang="fr-FR" u="sng" dirty="0">
              <a:latin typeface="Book Antiqua" panose="02040602050305030304" pitchFamily="18" charset="0"/>
            </a:endParaRPr>
          </a:p>
          <a:p>
            <a:pPr lvl="1"/>
            <a:endParaRPr lang="fr-FR" u="sng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5CC1F0-01E0-4D5B-A103-B1ED78F3BB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5" y="365125"/>
            <a:ext cx="121920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0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420" y="662475"/>
            <a:ext cx="8772030" cy="1300550"/>
          </a:xfrm>
        </p:spPr>
        <p:txBody>
          <a:bodyPr>
            <a:normAutofit/>
          </a:bodyPr>
          <a:lstStyle/>
          <a:p>
            <a:pPr algn="ctr"/>
            <a:r>
              <a:rPr lang="fr-FR" sz="4800" b="1" u="sng" dirty="0">
                <a:solidFill>
                  <a:srgbClr val="0070C0"/>
                </a:solidFill>
              </a:rPr>
              <a:t>LISTE DES TRAVAUX RÉALISÉS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45966"/>
            <a:ext cx="10515600" cy="4036152"/>
          </a:xfrm>
        </p:spPr>
        <p:txBody>
          <a:bodyPr/>
          <a:lstStyle/>
          <a:p>
            <a:r>
              <a:rPr lang="fr-FR" dirty="0"/>
              <a:t>			</a:t>
            </a:r>
            <a:r>
              <a:rPr lang="fr-FR" sz="4400" dirty="0"/>
              <a:t>● Curage des fossés</a:t>
            </a:r>
          </a:p>
          <a:p>
            <a:r>
              <a:rPr lang="fr-FR" sz="1100" dirty="0"/>
              <a:t>			</a:t>
            </a:r>
            <a:r>
              <a:rPr lang="fr-FR" sz="4400" dirty="0"/>
              <a:t>● Débroussaillage des fossés</a:t>
            </a:r>
          </a:p>
          <a:p>
            <a:r>
              <a:rPr lang="fr-FR" sz="4400" dirty="0"/>
              <a:t>			● Repérage des Clapets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41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644" y="444617"/>
            <a:ext cx="7885651" cy="947955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>
                <a:solidFill>
                  <a:srgbClr val="0070C0"/>
                </a:solidFill>
              </a:rPr>
              <a:t>CURAGE DES FOSSÉS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643" y="2113857"/>
            <a:ext cx="7725514" cy="377521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2" y="768350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rouge, vert, train, route&#10;&#10;Description générée automatiquement">
            <a:extLst>
              <a:ext uri="{FF2B5EF4-FFF2-40B4-BE49-F238E27FC236}">
                <a16:creationId xmlns:a16="http://schemas.microsoft.com/office/drawing/2014/main" id="{A043B2F5-E364-4D56-B51A-849BA758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74" y="1540037"/>
            <a:ext cx="7885651" cy="51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5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41" y="0"/>
            <a:ext cx="9269588" cy="1711860"/>
          </a:xfrm>
        </p:spPr>
        <p:txBody>
          <a:bodyPr>
            <a:noAutofit/>
          </a:bodyPr>
          <a:lstStyle/>
          <a:p>
            <a:pPr algn="ctr"/>
            <a:r>
              <a:rPr lang="fr-FR" sz="5300" b="1" u="sng" dirty="0">
                <a:solidFill>
                  <a:srgbClr val="0070C0"/>
                </a:solidFill>
              </a:rPr>
              <a:t>EMPLACEMENT DES CLAPETS </a:t>
            </a:r>
            <a:br>
              <a:rPr lang="fr-FR" sz="5400" b="1" u="sng" dirty="0">
                <a:solidFill>
                  <a:srgbClr val="0070C0"/>
                </a:solidFill>
              </a:rPr>
            </a:br>
            <a:r>
              <a:rPr lang="fr-FR" sz="54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Rue du Port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1698" y="2694377"/>
            <a:ext cx="7212563" cy="379017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768350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E9EB53-2ECD-4706-BCE9-2C7157FFF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41" y="2023396"/>
            <a:ext cx="7787272" cy="40921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5B4E79-C656-4B07-9998-459955519DF2}"/>
              </a:ext>
            </a:extLst>
          </p:cNvPr>
          <p:cNvSpPr txBox="1"/>
          <p:nvPr/>
        </p:nvSpPr>
        <p:spPr>
          <a:xfrm>
            <a:off x="7485633" y="4194565"/>
            <a:ext cx="118858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49 Rue du 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D2D846-F1C2-4ED7-8FE7-8742735DEE03}"/>
              </a:ext>
            </a:extLst>
          </p:cNvPr>
          <p:cNvSpPr txBox="1"/>
          <p:nvPr/>
        </p:nvSpPr>
        <p:spPr>
          <a:xfrm>
            <a:off x="4907417" y="3730645"/>
            <a:ext cx="118858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73 Rue du port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C7D2FD-4D7E-4DD3-858A-D730D7F5B2CB}"/>
              </a:ext>
            </a:extLst>
          </p:cNvPr>
          <p:cNvSpPr txBox="1"/>
          <p:nvPr/>
        </p:nvSpPr>
        <p:spPr>
          <a:xfrm>
            <a:off x="6413241" y="3726579"/>
            <a:ext cx="1188583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59 Rue du port</a:t>
            </a:r>
          </a:p>
        </p:txBody>
      </p:sp>
    </p:spTree>
    <p:extLst>
      <p:ext uri="{BB962C8B-B14F-4D97-AF65-F5344CB8AC3E}">
        <p14:creationId xmlns:p14="http://schemas.microsoft.com/office/powerpoint/2010/main" val="254886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41" y="662474"/>
            <a:ext cx="9565424" cy="1049386"/>
          </a:xfrm>
        </p:spPr>
        <p:txBody>
          <a:bodyPr>
            <a:noAutofit/>
          </a:bodyPr>
          <a:lstStyle/>
          <a:p>
            <a:pPr algn="ctr"/>
            <a:r>
              <a:rPr lang="fr-FR" sz="5400" b="1" u="sng" dirty="0">
                <a:solidFill>
                  <a:srgbClr val="0070C0"/>
                </a:solidFill>
              </a:rPr>
              <a:t>EMPLACEMENT DES CLAPETS </a:t>
            </a:r>
            <a:r>
              <a:rPr lang="fr-FR" sz="54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Rue des Ursulines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3142" y="1950791"/>
            <a:ext cx="7910817" cy="412492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768350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Une image contenant gâteau, intérieur, vert, morceau&#10;&#10;Description générée automatiquement">
            <a:extLst>
              <a:ext uri="{FF2B5EF4-FFF2-40B4-BE49-F238E27FC236}">
                <a16:creationId xmlns:a16="http://schemas.microsoft.com/office/drawing/2014/main" id="{A3BECE70-2289-4EBB-9FFF-B9C111F7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41" y="1950791"/>
            <a:ext cx="7910818" cy="4124927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57871F2-B0C5-42CB-92E6-82BEC9B502B5}"/>
              </a:ext>
            </a:extLst>
          </p:cNvPr>
          <p:cNvSpPr/>
          <p:nvPr/>
        </p:nvSpPr>
        <p:spPr>
          <a:xfrm rot="9232630">
            <a:off x="8023888" y="3533128"/>
            <a:ext cx="608137" cy="3648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8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420" y="662475"/>
            <a:ext cx="8772030" cy="13005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u="sng" dirty="0"/>
              <a:t>SYNTHÈSE DES PARTICULIERS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4624"/>
            <a:ext cx="10515600" cy="408656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		</a:t>
            </a:r>
            <a:r>
              <a:rPr lang="fr-FR" b="1" u="sng" dirty="0"/>
              <a:t>Constats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3600" dirty="0"/>
              <a:t>		</a:t>
            </a:r>
            <a:r>
              <a:rPr lang="fr-FR" sz="1800" dirty="0"/>
              <a:t>- Nécessité de laisser passer l’eau partout où cela est possible, en ouvrant le cas échéant les portails sur les 			parcelles référencées « PASSAGE » et de ne protéger que les parties habitées et/ou parcelles référencées 			« BORGNE 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		- Nécessité de retrouver /reconstituer le plan des réseaux pluviales et localiser/dégager tous les clapets (en berge 		et/ou en bouche) afin d’envisager leur entretien ; tous les riverains concernés soulignent qu’en cas de crue, dès que 		le niveau du Cher dépasse la hauteur des clapets en étant toujours contenu par les cordons/merlons, les habitations 		sont inondées par refoulement des bouches d’eaux pluviales bien avant le débordement du Cher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		- Nécessité de faciliter le passage de l’eau par percement d’ouvertures en bas des murets de jardin sur certaines 			parcelles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		- Nécessité de recreuser le fossé obstrué par l’agriculteur sur les côtés N et E de la parcelle 9 Rue de la Gare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		- Nécessité de vérifier les cordons/merlons notamment au droit du 1 Rue des Ursulines et des coups de pêche 			(batardeaux, comblement des brèches…)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		- Intérêt / possibilité ? d’obstruer les cales à bateaux en cas de crue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fr-FR" sz="1800" dirty="0"/>
              <a:t>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4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1" y="662475"/>
            <a:ext cx="9617320" cy="1300550"/>
          </a:xfrm>
        </p:spPr>
        <p:txBody>
          <a:bodyPr>
            <a:normAutofit/>
          </a:bodyPr>
          <a:lstStyle/>
          <a:p>
            <a:pPr algn="ctr"/>
            <a:r>
              <a:rPr lang="fr-FR" sz="4400" b="1" u="sng" dirty="0">
                <a:solidFill>
                  <a:srgbClr val="0070C0"/>
                </a:solidFill>
              </a:rPr>
              <a:t>SYNTHÈSE DES PARTICULIERS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4624"/>
            <a:ext cx="10515600" cy="4086569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52BEBA7-8E5D-40A8-860B-D716B341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7" y="2783782"/>
            <a:ext cx="8468773" cy="27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6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8BDF-8130-40C0-8929-A64AFFCC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126" y="38384"/>
            <a:ext cx="9493403" cy="895739"/>
          </a:xfrm>
        </p:spPr>
        <p:txBody>
          <a:bodyPr>
            <a:noAutofit/>
          </a:bodyPr>
          <a:lstStyle/>
          <a:p>
            <a:pPr algn="ctr"/>
            <a:r>
              <a:rPr lang="fr-FR" sz="4400" b="1" u="sng" dirty="0">
                <a:solidFill>
                  <a:srgbClr val="0070C0"/>
                </a:solidFill>
              </a:rPr>
              <a:t>SYNTHÈSE DES PARTICULIERS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023F3-3EB3-42EB-9D2E-CC3149E0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24624"/>
            <a:ext cx="10515600" cy="4086569"/>
          </a:xfrm>
        </p:spPr>
        <p:txBody>
          <a:bodyPr>
            <a:normAutofit/>
          </a:bodyPr>
          <a:lstStyle/>
          <a:p>
            <a:r>
              <a:rPr lang="fr-FR" dirty="0"/>
              <a:t>		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3523D5-66CB-4F26-ADD4-9B82B9AF38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51" y="662474"/>
            <a:ext cx="1219200" cy="196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7C54227D-BDD4-4E72-93A0-C1A450FB5C1F}"/>
              </a:ext>
            </a:extLst>
          </p:cNvPr>
          <p:cNvGrpSpPr/>
          <p:nvPr/>
        </p:nvGrpSpPr>
        <p:grpSpPr>
          <a:xfrm>
            <a:off x="2766790" y="973811"/>
            <a:ext cx="7953121" cy="5737382"/>
            <a:chOff x="2227452" y="1120618"/>
            <a:chExt cx="7953121" cy="5737382"/>
          </a:xfrm>
        </p:grpSpPr>
        <p:pic>
          <p:nvPicPr>
            <p:cNvPr id="7" name="Image 6" descr="Une image contenant texte, capture d’écran&#10;&#10;Description générée automatiquement">
              <a:extLst>
                <a:ext uri="{FF2B5EF4-FFF2-40B4-BE49-F238E27FC236}">
                  <a16:creationId xmlns:a16="http://schemas.microsoft.com/office/drawing/2014/main" id="{EC0691C6-5035-4756-AA34-EF46E22D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452" y="1407099"/>
              <a:ext cx="7917579" cy="545090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03C36BC-1D69-4932-BBB8-CD085EDFC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994" y="1120618"/>
              <a:ext cx="7917579" cy="348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787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925</TotalTime>
  <Words>625</Words>
  <Application>Microsoft Office PowerPoint</Application>
  <PresentationFormat>Grand écran</PresentationFormat>
  <Paragraphs>64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Trebuchet MS</vt:lpstr>
      <vt:lpstr>Wingdings 3</vt:lpstr>
      <vt:lpstr>Facette</vt:lpstr>
      <vt:lpstr>PRÉCONISATIONS FACE AU RISQUE « INONDATION »</vt:lpstr>
      <vt:lpstr>PREAMBULE</vt:lpstr>
      <vt:lpstr>LISTE DES TRAVAUX RÉALISÉS</vt:lpstr>
      <vt:lpstr>CURAGE DES FOSSÉS</vt:lpstr>
      <vt:lpstr>EMPLACEMENT DES CLAPETS  Rue du Port</vt:lpstr>
      <vt:lpstr>EMPLACEMENT DES CLAPETS Rue des Ursulines</vt:lpstr>
      <vt:lpstr>SYNTHÈSE DES PARTICULIERS</vt:lpstr>
      <vt:lpstr>SYNTHÈSE DES PARTICULIERS</vt:lpstr>
      <vt:lpstr>SYNTHÈSE DES PARTICULIERS</vt:lpstr>
      <vt:lpstr>SYNTHÈSE DES PARTICULIERS</vt:lpstr>
      <vt:lpstr>PRÉCONISATION FACE AU RISQUE « INONDATION »</vt:lpstr>
      <vt:lpstr>PRÉCONISATION FACE AU RISQUE « INONDATION »</vt:lpstr>
      <vt:lpstr>PRÉCONISATION FACE AU RISQUE « INONDATION »</vt:lpstr>
      <vt:lpstr>Présentation PowerPoint</vt:lpstr>
      <vt:lpstr>Présentation PowerPoint</vt:lpstr>
      <vt:lpstr>Présentation PowerPoint</vt:lpstr>
      <vt:lpstr>MERCI A TOUS POUR VOTRE PRESENCE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PRECONISATIONS FACE AU RISQUE INONDATION</dc:title>
  <dc:creator>Amélie Leoment</dc:creator>
  <cp:lastModifiedBy>Emmanuel Gougeon</cp:lastModifiedBy>
  <cp:revision>39</cp:revision>
  <dcterms:created xsi:type="dcterms:W3CDTF">2019-11-05T10:40:13Z</dcterms:created>
  <dcterms:modified xsi:type="dcterms:W3CDTF">2019-12-09T11:07:30Z</dcterms:modified>
</cp:coreProperties>
</file>